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7"/>
  </p:notesMasterIdLst>
  <p:sldIdLst>
    <p:sldId id="419" r:id="rId3"/>
    <p:sldId id="420" r:id="rId4"/>
    <p:sldId id="421" r:id="rId5"/>
    <p:sldId id="422" r:id="rId6"/>
    <p:sldId id="423" r:id="rId7"/>
    <p:sldId id="424" r:id="rId8"/>
    <p:sldId id="425" r:id="rId9"/>
    <p:sldId id="441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437" r:id="rId22"/>
    <p:sldId id="438" r:id="rId23"/>
    <p:sldId id="439" r:id="rId24"/>
    <p:sldId id="440" r:id="rId25"/>
    <p:sldId id="416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9F"/>
    <a:srgbClr val="FF0066"/>
    <a:srgbClr val="FF0000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19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8.jpeg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audio" Target="../media/audio1.wav"/><Relationship Id="rId7" Type="http://schemas.openxmlformats.org/officeDocument/2006/relationships/slide" Target="slide1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97805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000240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口算除法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28728" y="3071810"/>
            <a:ext cx="64411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整十、整百和整千数</a:t>
            </a:r>
            <a:endParaRPr lang="en-US" altLang="zh-CN" sz="36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</a:endParaRPr>
          </a:p>
          <a:p>
            <a:pPr algn="ctr"/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除以一位数的口算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28662" y="571480"/>
            <a:ext cx="3929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spc="-3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14348" y="1214422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kern="1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kern="1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992" y="114298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35"/>
          <p:cNvGrpSpPr/>
          <p:nvPr/>
        </p:nvGrpSpPr>
        <p:grpSpPr>
          <a:xfrm>
            <a:off x="1500166" y="1214422"/>
            <a:ext cx="1571636" cy="2013535"/>
            <a:chOff x="785786" y="1357298"/>
            <a:chExt cx="1571636" cy="2013535"/>
          </a:xfrm>
        </p:grpSpPr>
        <p:sp>
          <p:nvSpPr>
            <p:cNvPr id="23" name="矩形 22"/>
            <p:cNvSpPr/>
            <p:nvPr/>
          </p:nvSpPr>
          <p:spPr>
            <a:xfrm>
              <a:off x="857224" y="1357298"/>
              <a:ext cx="150019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8÷4=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57224" y="2071678"/>
              <a:ext cx="14462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80÷4=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85786" y="2786058"/>
              <a:ext cx="156966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800÷4</a:t>
              </a:r>
              <a:r>
                <a:rPr lang="en-US" altLang="zh-CN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36"/>
          <p:cNvGrpSpPr/>
          <p:nvPr/>
        </p:nvGrpSpPr>
        <p:grpSpPr>
          <a:xfrm>
            <a:off x="5286380" y="1214422"/>
            <a:ext cx="2071702" cy="2496095"/>
            <a:chOff x="3000364" y="1357298"/>
            <a:chExt cx="2071702" cy="2496095"/>
          </a:xfrm>
        </p:grpSpPr>
        <p:sp>
          <p:nvSpPr>
            <p:cNvPr id="26" name="矩形 25"/>
            <p:cNvSpPr/>
            <p:nvPr/>
          </p:nvSpPr>
          <p:spPr>
            <a:xfrm>
              <a:off x="3071802" y="1357298"/>
              <a:ext cx="150019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9÷3=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000364" y="2000240"/>
              <a:ext cx="150019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90÷3=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000364" y="2714620"/>
              <a:ext cx="207170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900÷3=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5" name="组合 37"/>
          <p:cNvGrpSpPr/>
          <p:nvPr/>
        </p:nvGrpSpPr>
        <p:grpSpPr>
          <a:xfrm>
            <a:off x="1428728" y="3929066"/>
            <a:ext cx="1928826" cy="2567533"/>
            <a:chOff x="714348" y="3643314"/>
            <a:chExt cx="1928826" cy="2567533"/>
          </a:xfrm>
        </p:grpSpPr>
        <p:sp>
          <p:nvSpPr>
            <p:cNvPr id="30" name="矩形 29"/>
            <p:cNvSpPr/>
            <p:nvPr/>
          </p:nvSpPr>
          <p:spPr>
            <a:xfrm>
              <a:off x="857224" y="3643314"/>
              <a:ext cx="150019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60÷2=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14348" y="4357694"/>
              <a:ext cx="1785950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600÷2=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14348" y="5072074"/>
              <a:ext cx="1928826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6000÷2=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" name="组合 38"/>
          <p:cNvGrpSpPr/>
          <p:nvPr/>
        </p:nvGrpSpPr>
        <p:grpSpPr>
          <a:xfrm>
            <a:off x="5286380" y="3857628"/>
            <a:ext cx="3071834" cy="2520693"/>
            <a:chOff x="5214942" y="3286125"/>
            <a:chExt cx="3071834" cy="2812850"/>
          </a:xfrm>
        </p:grpSpPr>
        <p:sp>
          <p:nvSpPr>
            <p:cNvPr id="33" name="矩形 32"/>
            <p:cNvSpPr/>
            <p:nvPr/>
          </p:nvSpPr>
          <p:spPr>
            <a:xfrm>
              <a:off x="5357818" y="3286125"/>
              <a:ext cx="1500198" cy="11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50÷5=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286380" y="4163022"/>
              <a:ext cx="2928958" cy="11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500÷5=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214942" y="4960201"/>
              <a:ext cx="3071834" cy="11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5000÷5=</a:t>
              </a: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357554" y="192880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57554" y="2643182"/>
            <a:ext cx="7858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00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6116" y="5357826"/>
            <a:ext cx="107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3000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72330" y="185736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43768" y="121442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57554" y="392906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14678" y="4643446"/>
            <a:ext cx="8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72330" y="2643182"/>
            <a:ext cx="8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00892" y="3857628"/>
            <a:ext cx="8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072330" y="4643446"/>
            <a:ext cx="8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72330" y="5286388"/>
            <a:ext cx="8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1000</a:t>
            </a:r>
            <a:endParaRPr lang="zh-CN" altLang="en-US" sz="32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857232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 descr="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71480"/>
            <a:ext cx="4071966" cy="2357454"/>
          </a:xfrm>
          <a:prstGeom prst="rect">
            <a:avLst/>
          </a:prstGeom>
        </p:spPr>
      </p:pic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072066" y="642918"/>
          <a:ext cx="3786214" cy="2114552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1893107"/>
                <a:gridCol w="1893107"/>
              </a:tblGrid>
              <a:tr h="52863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名称</a:t>
                      </a:r>
                      <a:endParaRPr 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数量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2863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玫瑰</a:t>
                      </a:r>
                      <a:endParaRPr 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400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枝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2863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百合</a:t>
                      </a:r>
                      <a:endParaRPr 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600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枝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2863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康乃馨</a:t>
                      </a:r>
                      <a:endParaRPr lang="zh-CN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900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枝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1428728" y="2928934"/>
            <a:ext cx="6572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这些花最多可以配成多少束？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14480" y="3500438"/>
            <a:ext cx="29289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÷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2=200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（束）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14480" y="4286256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600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÷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3=200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（束）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14480" y="5072074"/>
            <a:ext cx="29289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900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÷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9=100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（束）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5918" y="5786454"/>
            <a:ext cx="6000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答：最多可以配成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束。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4348" y="571480"/>
            <a:ext cx="5391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根据下面的信息回答问题。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图片 12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071546"/>
            <a:ext cx="6429420" cy="15716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14348" y="2786058"/>
            <a:ext cx="771530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小明带了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如果只买熊猫玩具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能买几个？如果只买铅笔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能买几支？</a:t>
            </a:r>
          </a:p>
        </p:txBody>
      </p:sp>
      <p:sp>
        <p:nvSpPr>
          <p:cNvPr id="22" name="矩形 21"/>
          <p:cNvSpPr/>
          <p:nvPr/>
        </p:nvSpPr>
        <p:spPr>
          <a:xfrm>
            <a:off x="1285852" y="385762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30÷5=6(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42976" y="4643446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en-US" sz="3200" dirty="0" smtClean="0"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en-US" sz="3200" dirty="0" smtClean="0">
                <a:latin typeface="宋体" panose="02010600030101010101" pitchFamily="2" charset="-122"/>
              </a:rPr>
              <a:t>=300</a:t>
            </a:r>
            <a:r>
              <a:rPr lang="zh-CN" altLang="en-US" sz="3200" dirty="0" smtClean="0">
                <a:latin typeface="宋体" panose="02010600030101010101" pitchFamily="2" charset="-122"/>
              </a:rPr>
              <a:t>角　</a:t>
            </a:r>
            <a:r>
              <a:rPr lang="en-US" altLang="en-US" sz="3200" dirty="0" smtClean="0">
                <a:latin typeface="宋体" panose="02010600030101010101" pitchFamily="2" charset="-122"/>
              </a:rPr>
              <a:t>300÷5=60</a:t>
            </a:r>
            <a:r>
              <a:rPr lang="zh-CN" altLang="en-US" sz="3200" dirty="0" smtClean="0">
                <a:latin typeface="宋体" panose="02010600030101010101" pitchFamily="2" charset="-122"/>
              </a:rPr>
              <a:t>（支）</a:t>
            </a:r>
          </a:p>
        </p:txBody>
      </p:sp>
      <p:sp>
        <p:nvSpPr>
          <p:cNvPr id="28" name="矩形 27"/>
          <p:cNvSpPr/>
          <p:nvPr/>
        </p:nvSpPr>
        <p:spPr>
          <a:xfrm>
            <a:off x="857224" y="5429264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latin typeface="宋体" panose="02010600030101010101" pitchFamily="2" charset="-122"/>
              </a:rPr>
              <a:t>答：能买</a:t>
            </a:r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latin typeface="宋体" panose="02010600030101010101" pitchFamily="2" charset="-122"/>
              </a:rPr>
              <a:t>个，如果只买铅笔，能买</a:t>
            </a:r>
            <a:r>
              <a:rPr lang="en-US" altLang="zh-CN" sz="3200" dirty="0" smtClean="0">
                <a:latin typeface="宋体" panose="02010600030101010101" pitchFamily="2" charset="-122"/>
              </a:rPr>
              <a:t>60</a:t>
            </a:r>
            <a:r>
              <a:rPr lang="zh-CN" altLang="en-US" sz="3200" dirty="0" smtClean="0">
                <a:latin typeface="宋体" panose="02010600030101010101" pitchFamily="2" charset="-122"/>
              </a:rPr>
              <a:t>支。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4348" y="571480"/>
            <a:ext cx="5391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根据下面的信息回答问题。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图片 12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500174"/>
            <a:ext cx="6429420" cy="15716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14348" y="3429000"/>
            <a:ext cx="814393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如果给你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你可以买哪些物品？说说你的购买方案。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786322"/>
            <a:ext cx="7786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5×8=40(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zh-CN" sz="3200" dirty="0" smtClean="0">
                <a:latin typeface="宋体" panose="02010600030101010101" pitchFamily="2" charset="-122"/>
              </a:rPr>
              <a:t>)</a:t>
            </a: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zh-CN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 可以买</a:t>
            </a:r>
            <a:r>
              <a:rPr lang="en-US" altLang="zh-CN" sz="3200" dirty="0" smtClean="0"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latin typeface="宋体" panose="02010600030101010101" pitchFamily="2" charset="-122"/>
              </a:rPr>
              <a:t>个小熊猫玩具。（答案不唯一）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1538" y="571480"/>
            <a:ext cx="2108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比一比。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6000760" y="5715016"/>
            <a:ext cx="1656809" cy="877791"/>
            <a:chOff x="5939527" y="5733256"/>
            <a:chExt cx="1656809" cy="877791"/>
          </a:xfrm>
        </p:grpSpPr>
        <p:pic>
          <p:nvPicPr>
            <p:cNvPr id="9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71538" y="1571612"/>
            <a:ext cx="34660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300÷6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4400" dirty="0" smtClean="0">
                <a:solidFill>
                  <a:schemeClr val="tx1"/>
                </a:solidFill>
              </a:rPr>
              <a:t>　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57752" y="1643050"/>
            <a:ext cx="33575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200÷4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51</a:t>
            </a:r>
            <a:endParaRPr lang="zh-CN" altLang="en-US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3500438"/>
            <a:ext cx="37289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30÷6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300÷6</a:t>
            </a:r>
            <a:endParaRPr lang="zh-CN" altLang="en-US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28926" y="1643050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&gt;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28860" y="3571876"/>
            <a:ext cx="571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&lt;</a:t>
            </a:r>
            <a:endParaRPr lang="zh-CN" altLang="en-US" sz="32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8662" y="5214950"/>
            <a:ext cx="37289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20×3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500÷5</a:t>
            </a:r>
            <a:endParaRPr lang="zh-CN" altLang="en-US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2066" y="3500438"/>
            <a:ext cx="37289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60÷6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100÷5</a:t>
            </a:r>
            <a:endParaRPr lang="zh-CN" altLang="en-US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00892" y="1714488"/>
            <a:ext cx="571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&lt;</a:t>
            </a:r>
            <a:endParaRPr lang="zh-CN" altLang="en-US" sz="32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43702" y="3571876"/>
            <a:ext cx="571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&lt;</a:t>
            </a:r>
            <a:endParaRPr lang="zh-CN" altLang="en-US" sz="32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00298" y="5286388"/>
            <a:ext cx="571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&lt;</a:t>
            </a:r>
            <a:endParaRPr lang="zh-CN" altLang="en-US" sz="32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1071546"/>
            <a:ext cx="8296000" cy="13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整十数除以一位数，可以把整十数看成几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/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个十，计算出来的结果就是多少个十 。 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71472" y="2500306"/>
            <a:ext cx="7929618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整百数除以一位数，可以把整百数看成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几个百，计算出来的结果就是多少个百。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28596" y="4000504"/>
            <a:ext cx="8429625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整千数除以一位数，可以把整千数看成几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个千，计算出来的结果就是多少个千。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714348" y="1428736"/>
            <a:ext cx="6913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直接写出得数 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357554" y="500042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1214414" y="2143116"/>
            <a:ext cx="6858048" cy="1156279"/>
            <a:chOff x="1214414" y="2214554"/>
            <a:chExt cx="6858048" cy="1156279"/>
          </a:xfrm>
        </p:grpSpPr>
        <p:sp>
          <p:nvSpPr>
            <p:cNvPr id="7" name="矩形 6"/>
            <p:cNvSpPr/>
            <p:nvPr/>
          </p:nvSpPr>
          <p:spPr>
            <a:xfrm>
              <a:off x="1214414" y="2214554"/>
              <a:ext cx="1643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40÷2=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43306" y="2214554"/>
              <a:ext cx="1643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600÷6=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072198" y="2214554"/>
              <a:ext cx="1643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90÷9=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4414" y="2786058"/>
              <a:ext cx="1643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400÷5=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714744" y="2786058"/>
              <a:ext cx="1643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400÷8=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72198" y="2786058"/>
              <a:ext cx="200026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5000÷5=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857488" y="207167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80" y="214311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0958" y="207167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271462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29256" y="271462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8148" y="2714620"/>
            <a:ext cx="1285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714348" y="3571876"/>
            <a:ext cx="6913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判断对错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错的请改正。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57224" y="4572008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300÷3=1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86248" y="4572008"/>
            <a:ext cx="2717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8000÷4=200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5786" y="5429264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40÷2=20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43438" y="5429264"/>
            <a:ext cx="2023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500÷5=10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28860" y="4572008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zh-CN" altLang="en-US" sz="3200" dirty="0" smtClean="0"/>
              <a:t>✕</a:t>
            </a:r>
            <a:r>
              <a:rPr lang="zh-CN" altLang="en-US" sz="3200" dirty="0" smtClean="0">
                <a:latin typeface="+mn-ea"/>
                <a:ea typeface="+mn-ea"/>
              </a:rPr>
              <a:t>） 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86578" y="4572008"/>
            <a:ext cx="164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﹙</a:t>
            </a:r>
            <a:r>
              <a:rPr lang="zh-CN" altLang="en-US" sz="3200" dirty="0" smtClean="0">
                <a:latin typeface="+mn-ea"/>
                <a:ea typeface="+mn-ea"/>
              </a:rPr>
              <a:t>✕</a:t>
            </a:r>
            <a:r>
              <a:rPr lang="en-US" altLang="zh-CN" sz="3200" dirty="0" smtClean="0">
                <a:latin typeface="+mn-ea"/>
                <a:ea typeface="+mn-ea"/>
              </a:rPr>
              <a:t>﹚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57422" y="5429264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﹙√﹚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00826" y="5429264"/>
            <a:ext cx="164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﹙</a:t>
            </a:r>
            <a:r>
              <a:rPr lang="zh-CN" altLang="en-US" sz="3200" dirty="0" smtClean="0">
                <a:latin typeface="+mn-ea"/>
                <a:ea typeface="+mn-ea"/>
              </a:rPr>
              <a:t>✕</a:t>
            </a:r>
            <a:r>
              <a:rPr lang="en-US" altLang="zh-CN" sz="3200" dirty="0" smtClean="0">
                <a:latin typeface="+mn-ea"/>
                <a:ea typeface="+mn-ea"/>
              </a:rPr>
              <a:t>﹚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43306" y="4572008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9586" y="457200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29586" y="542926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9" grpId="0"/>
      <p:bldP spid="30" grpId="0"/>
      <p:bldP spid="31" grpId="0"/>
      <p:bldP spid="32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00100" y="714356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思考题。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 descr="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8" y="357166"/>
            <a:ext cx="1327460" cy="1785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57422" y="2500306"/>
            <a:ext cx="3286148" cy="9286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690÷3=</a:t>
            </a:r>
            <a:endParaRPr lang="zh-CN" alt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6248" y="257174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7030A0"/>
                </a:solidFill>
                <a:latin typeface="+mn-ea"/>
                <a:ea typeface="+mn-ea"/>
              </a:rPr>
              <a:t>230</a:t>
            </a:r>
            <a:endParaRPr lang="zh-CN" altLang="en-US" sz="40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928670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224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5852" y="1643050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8÷4=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14744" y="1643050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6÷2=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0826" y="1643050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6÷3=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4414" y="2714620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35÷5=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14744" y="2714620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18÷2=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29388" y="2714620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9÷3=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14414" y="3929066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8÷2=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86182" y="4000504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4÷4=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29388" y="3929066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24÷6=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2976" y="5143512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49÷7=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86710" y="157161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43504" y="164305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86050" y="164305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14612" y="271462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7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43504" y="271462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9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86710" y="271462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43174" y="392906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72066" y="392906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1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786710" y="392906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43174" y="514351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7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714356"/>
            <a:ext cx="374683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42873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14480" y="1428736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80÷2=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57818" y="1428736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30÷6=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480" y="235743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200÷5=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7818" y="2285992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800÷2=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4480" y="3429000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40÷4=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256" y="3357562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700÷7=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3042" y="4500570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4000÷8=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7818" y="4429132"/>
            <a:ext cx="1933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8000÷4=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2330" y="142873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23574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00892" y="221455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71868" y="335756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768" y="328612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3306" y="450057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8082" y="4429132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2000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715008" y="5715016"/>
            <a:ext cx="1943100" cy="525791"/>
            <a:chOff x="1474" y="3702"/>
            <a:chExt cx="952" cy="499"/>
          </a:xfrm>
        </p:grpSpPr>
        <p:sp>
          <p:nvSpPr>
            <p:cNvPr id="2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857232"/>
            <a:ext cx="7929618" cy="13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一辆汽车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小时行了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平均每小时行多少千米？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928794" y="2857496"/>
            <a:ext cx="3693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300÷5=60(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7356" y="3929066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答：平均每小时行</a:t>
            </a:r>
            <a:r>
              <a:rPr lang="en-US" altLang="zh-CN" sz="3200" dirty="0" smtClean="0">
                <a:latin typeface="宋体" panose="02010600030101010101" pitchFamily="2" charset="-122"/>
              </a:rPr>
              <a:t>60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857232"/>
            <a:ext cx="8286808" cy="304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车队向灾区送一批救灾物资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千米的路程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已经走了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剩下路程要在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小时内到达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车队至少要平均每小时行驶多少千米？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500298" y="3714752"/>
            <a:ext cx="410881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latin typeface="宋体" panose="02010600030101010101" pitchFamily="2" charset="-122"/>
              </a:rPr>
              <a:t>480-180=300(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71670" y="5143512"/>
            <a:ext cx="595547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latin typeface="宋体" panose="02010600030101010101" pitchFamily="2" charset="-122"/>
              </a:rPr>
              <a:t>答：平均每小时行驶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571736" y="4429132"/>
            <a:ext cx="328166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latin typeface="宋体" panose="02010600030101010101" pitchFamily="2" charset="-122"/>
              </a:rPr>
              <a:t>300÷6=50(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0" y="857232"/>
            <a:ext cx="7443063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小丽和王平进行跳绳比赛。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357290" y="1500174"/>
            <a:ext cx="7429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小丽说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分钟跳了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下。”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王平说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分钟跳了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下。”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谁跳得快？每分钟快多少下？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71670" y="3786190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300</a:t>
            </a:r>
            <a:r>
              <a:rPr lang="en-US" altLang="en-US" sz="3200" dirty="0" smtClean="0">
                <a:latin typeface="宋体" panose="02010600030101010101" pitchFamily="2" charset="-122"/>
              </a:rPr>
              <a:t>÷</a:t>
            </a:r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r>
              <a:rPr lang="en-US" alt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100</a:t>
            </a:r>
            <a:r>
              <a:rPr lang="zh-CN" altLang="en-US" sz="3200" dirty="0" smtClean="0">
                <a:latin typeface="宋体" panose="02010600030101010101" pitchFamily="2" charset="-122"/>
              </a:rPr>
              <a:t>（下）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4429132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400</a:t>
            </a:r>
            <a:r>
              <a:rPr lang="en-US" altLang="en-US" sz="3200" dirty="0" smtClean="0">
                <a:latin typeface="宋体" panose="02010600030101010101" pitchFamily="2" charset="-122"/>
              </a:rPr>
              <a:t>÷5=</a:t>
            </a:r>
            <a:r>
              <a:rPr lang="en-US" altLang="zh-CN" sz="3200" dirty="0" smtClean="0">
                <a:latin typeface="宋体" panose="02010600030101010101" pitchFamily="2" charset="-122"/>
              </a:rPr>
              <a:t>80</a:t>
            </a:r>
            <a:r>
              <a:rPr lang="zh-CN" altLang="en-US" sz="3200" dirty="0" smtClean="0">
                <a:latin typeface="宋体" panose="02010600030101010101" pitchFamily="2" charset="-122"/>
              </a:rPr>
              <a:t>（下）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108" y="5072074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100-80</a:t>
            </a:r>
            <a:r>
              <a:rPr lang="en-US" alt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20</a:t>
            </a:r>
            <a:r>
              <a:rPr lang="zh-CN" altLang="en-US" sz="3200" dirty="0" smtClean="0">
                <a:latin typeface="宋体" panose="02010600030101010101" pitchFamily="2" charset="-122"/>
              </a:rPr>
              <a:t>（下）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108" y="557214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答：小丽跳得快，快</a:t>
            </a:r>
            <a:r>
              <a:rPr lang="en-US" altLang="zh-CN" sz="3200" dirty="0" smtClean="0">
                <a:latin typeface="宋体" panose="02010600030101010101" pitchFamily="2" charset="-122"/>
              </a:rPr>
              <a:t>20</a:t>
            </a:r>
            <a:r>
              <a:rPr lang="zh-CN" altLang="en-US" sz="3200" dirty="0" smtClean="0">
                <a:latin typeface="宋体" panose="02010600030101010101" pitchFamily="2" charset="-122"/>
              </a:rPr>
              <a:t>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642918"/>
            <a:ext cx="278608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口答。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5929311" y="5786451"/>
            <a:ext cx="1684338" cy="876299"/>
            <a:chOff x="1772" y="3114"/>
            <a:chExt cx="1061" cy="552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14348" y="1214422"/>
            <a:ext cx="81439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里面有（   ）个十；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里面有（   ）个百。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里面有（   ）个十和（    ）个一；里面有（  ）个十和（    ）个一。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49580" y="3500755"/>
            <a:ext cx="9239885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根小棒平均分成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份，每份是（   ） 根。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86116" y="135729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8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15272" y="135729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6248" y="2071678"/>
            <a:ext cx="571504" cy="59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2945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58822" y="285749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5008" y="285749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9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43768" y="364331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883920" y="4286885"/>
            <a:ext cx="7975600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份，每份是（   ）个十。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857885" y="5072380"/>
            <a:ext cx="7858125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份，每份是（   ）个百。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43636" y="435769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86512" y="514351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21" grpId="0"/>
      <p:bldP spid="26" grpId="0"/>
      <p:bldP spid="27" grpId="0"/>
      <p:bldP spid="28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09575" y="3143250"/>
            <a:ext cx="85204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盒里面有（   ）沓手工纸，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沓有（   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个十张。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8455" y="4643755"/>
            <a:ext cx="8591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沓纸有（    ）张，有（   ）个十张。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8455" y="5501005"/>
            <a:ext cx="8591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张纸有（    ）沓。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3286116" y="3286124"/>
            <a:ext cx="71438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7858148" y="3286124"/>
            <a:ext cx="107157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2928926" y="4643446"/>
            <a:ext cx="71438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5572132" y="4572008"/>
            <a:ext cx="714380" cy="463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5572132" y="4643446"/>
            <a:ext cx="71438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3143240" y="5429264"/>
            <a:ext cx="71438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33"/>
          <p:cNvGrpSpPr/>
          <p:nvPr/>
        </p:nvGrpSpPr>
        <p:grpSpPr>
          <a:xfrm>
            <a:off x="1428728" y="500042"/>
            <a:ext cx="5786478" cy="2714644"/>
            <a:chOff x="1571604" y="785794"/>
            <a:chExt cx="6072230" cy="3521893"/>
          </a:xfrm>
        </p:grpSpPr>
        <p:pic>
          <p:nvPicPr>
            <p:cNvPr id="35" name="图片 34" descr="ds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1604" y="785794"/>
              <a:ext cx="6072230" cy="3521893"/>
            </a:xfrm>
            <a:prstGeom prst="rect">
              <a:avLst/>
            </a:prstGeom>
          </p:spPr>
        </p:pic>
        <p:sp>
          <p:nvSpPr>
            <p:cNvPr id="36" name="圆角矩形标注 35"/>
            <p:cNvSpPr/>
            <p:nvPr/>
          </p:nvSpPr>
          <p:spPr>
            <a:xfrm>
              <a:off x="2867013" y="1467449"/>
              <a:ext cx="3562375" cy="1318609"/>
            </a:xfrm>
            <a:prstGeom prst="wedgeRoundRectCallout">
              <a:avLst>
                <a:gd name="adj1" fmla="val 57921"/>
                <a:gd name="adj2" fmla="val -336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sz="28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彩色手工纸每沓</a:t>
              </a:r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张，每盒</a:t>
              </a:r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100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张 。</a:t>
              </a:r>
            </a:p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29" grpId="0" autoUpdateAnimBg="0"/>
      <p:bldP spid="30" grpId="0" autoUpdateAnimBg="0"/>
      <p:bldP spid="32" grpId="0" autoUpdateAnimBg="0"/>
      <p:bldP spid="3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14348" y="571480"/>
            <a:ext cx="792961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张彩色手工纸平均分给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，每人得到</a:t>
            </a:r>
            <a:endParaRPr lang="en-US" altLang="zh-CN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张？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2500298" y="1928802"/>
            <a:ext cx="3611886" cy="584775"/>
            <a:chOff x="2571736" y="3357562"/>
            <a:chExt cx="3611886" cy="584775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571736" y="3357562"/>
              <a:ext cx="361188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60÷3=</a:t>
              </a:r>
              <a:r>
                <a:rPr lang="zh-CN" altLang="en-US" sz="3200" b="1" dirty="0"/>
                <a:t>          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（张</a:t>
              </a:r>
              <a:r>
                <a:rPr 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）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071934" y="3429000"/>
              <a:ext cx="928694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857496"/>
            <a:ext cx="1428760" cy="1042674"/>
          </a:xfrm>
          <a:prstGeom prst="rect">
            <a:avLst/>
          </a:prstGeom>
        </p:spPr>
      </p:pic>
      <p:pic>
        <p:nvPicPr>
          <p:cNvPr id="19" name="图片 18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2857496"/>
            <a:ext cx="1428760" cy="1042674"/>
          </a:xfrm>
          <a:prstGeom prst="rect">
            <a:avLst/>
          </a:prstGeom>
        </p:spPr>
      </p:pic>
      <p:pic>
        <p:nvPicPr>
          <p:cNvPr id="20" name="图片 1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2857496"/>
            <a:ext cx="1428760" cy="104267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42910" y="3857628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沓平均分给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人，每人分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沓。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1472" y="5072074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个十除以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个十，就是</a:t>
            </a:r>
            <a:r>
              <a:rPr lang="en-US" altLang="zh-CN" sz="3200" dirty="0" smtClean="0">
                <a:latin typeface="+mn-ea"/>
                <a:ea typeface="+mn-ea"/>
              </a:rPr>
              <a:t>20</a:t>
            </a:r>
            <a:r>
              <a:rPr lang="zh-CN" altLang="en-US" sz="3200" dirty="0" smtClean="0">
                <a:latin typeface="+mn-ea"/>
                <a:ea typeface="+mn-ea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3" name="组合 35"/>
          <p:cNvGrpSpPr/>
          <p:nvPr/>
        </p:nvGrpSpPr>
        <p:grpSpPr>
          <a:xfrm>
            <a:off x="6143636" y="4000504"/>
            <a:ext cx="2428892" cy="428628"/>
            <a:chOff x="6143636" y="4000504"/>
            <a:chExt cx="2428892" cy="428628"/>
          </a:xfrm>
        </p:grpSpPr>
        <p:sp>
          <p:nvSpPr>
            <p:cNvPr id="29" name="右箭头 28"/>
            <p:cNvSpPr/>
            <p:nvPr/>
          </p:nvSpPr>
          <p:spPr>
            <a:xfrm>
              <a:off x="6143636" y="4143380"/>
              <a:ext cx="642942" cy="142876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929454" y="4000504"/>
              <a:ext cx="1643074" cy="428628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÷3=</a:t>
              </a: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grpSp>
        <p:nvGrpSpPr>
          <p:cNvPr id="4" name="组合 36"/>
          <p:cNvGrpSpPr/>
          <p:nvPr/>
        </p:nvGrpSpPr>
        <p:grpSpPr>
          <a:xfrm>
            <a:off x="5929322" y="5214950"/>
            <a:ext cx="2857488" cy="428628"/>
            <a:chOff x="5929322" y="5214950"/>
            <a:chExt cx="2857488" cy="428628"/>
          </a:xfrm>
        </p:grpSpPr>
        <p:sp>
          <p:nvSpPr>
            <p:cNvPr id="32" name="右箭头 31"/>
            <p:cNvSpPr/>
            <p:nvPr/>
          </p:nvSpPr>
          <p:spPr>
            <a:xfrm>
              <a:off x="5929322" y="5286388"/>
              <a:ext cx="642942" cy="142876"/>
            </a:xfrm>
            <a:prstGeom prst="rightArrow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643702" y="5214950"/>
              <a:ext cx="2143108" cy="42862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60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÷3=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20</a:t>
              </a:r>
              <a:endPara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071934" y="1928802"/>
            <a:ext cx="71438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428596" y="2500306"/>
            <a:ext cx="1428760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方法一：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8" grpId="0" autoUpdateAnimBg="0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14348" y="571480"/>
            <a:ext cx="792961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张彩色手工纸平均分给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，每人得到</a:t>
            </a:r>
            <a:endParaRPr lang="en-US" altLang="zh-CN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张？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2643174" y="1357298"/>
            <a:ext cx="3611886" cy="584775"/>
            <a:chOff x="2571736" y="3357562"/>
            <a:chExt cx="3611886" cy="584775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571736" y="3357562"/>
              <a:ext cx="361188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60÷3=</a:t>
              </a:r>
              <a:r>
                <a:rPr lang="zh-CN" altLang="en-US" sz="3200" b="1" dirty="0"/>
                <a:t>          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（张</a:t>
              </a:r>
              <a:r>
                <a:rPr 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）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071934" y="3429000"/>
              <a:ext cx="928694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286248" y="1357298"/>
            <a:ext cx="71438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5"/>
          <p:cNvGrpSpPr/>
          <p:nvPr/>
        </p:nvGrpSpPr>
        <p:grpSpPr>
          <a:xfrm>
            <a:off x="1214414" y="2143116"/>
            <a:ext cx="5029210" cy="954107"/>
            <a:chOff x="928662" y="2143116"/>
            <a:chExt cx="5029210" cy="954107"/>
          </a:xfrm>
        </p:grpSpPr>
        <p:sp>
          <p:nvSpPr>
            <p:cNvPr id="18" name="圆角矩形 17"/>
            <p:cNvSpPr/>
            <p:nvPr/>
          </p:nvSpPr>
          <p:spPr>
            <a:xfrm>
              <a:off x="928662" y="2214554"/>
              <a:ext cx="1428760" cy="428628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方法二：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2428860" y="2143116"/>
              <a:ext cx="3529012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/>
                <a:t>         </a:t>
              </a:r>
              <a:r>
                <a:rPr lang="en-US" altLang="zh-CN" sz="2800" b="1" dirty="0" smtClean="0">
                  <a:latin typeface="宋体" panose="02010600030101010101" pitchFamily="2" charset="-122"/>
                </a:rPr>
                <a:t>20×3=60</a:t>
              </a:r>
              <a:endParaRPr lang="en-US" altLang="zh-CN" sz="2800" b="1" dirty="0">
                <a:latin typeface="宋体" panose="02010600030101010101" pitchFamily="2" charset="-122"/>
              </a:endParaRPr>
            </a:p>
            <a:p>
              <a:r>
                <a:rPr lang="en-US" altLang="zh-CN" sz="2800" b="1" dirty="0">
                  <a:latin typeface="宋体" panose="02010600030101010101" pitchFamily="2" charset="-122"/>
                </a:rPr>
                <a:t>    </a:t>
              </a:r>
              <a:r>
                <a:rPr lang="en-US" altLang="zh-CN" sz="2800" b="1" dirty="0" smtClean="0">
                  <a:latin typeface="宋体" panose="02010600030101010101" pitchFamily="2" charset="-122"/>
                </a:rPr>
                <a:t>60÷3=20</a:t>
              </a:r>
              <a:endParaRPr lang="en-US" altLang="zh-CN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26"/>
          <p:cNvGrpSpPr/>
          <p:nvPr/>
        </p:nvGrpSpPr>
        <p:grpSpPr>
          <a:xfrm>
            <a:off x="1214414" y="3429000"/>
            <a:ext cx="6429420" cy="1446550"/>
            <a:chOff x="928662" y="3429000"/>
            <a:chExt cx="6429420" cy="1446550"/>
          </a:xfrm>
        </p:grpSpPr>
        <p:sp>
          <p:nvSpPr>
            <p:cNvPr id="22" name="圆角矩形 21"/>
            <p:cNvSpPr/>
            <p:nvPr/>
          </p:nvSpPr>
          <p:spPr>
            <a:xfrm>
              <a:off x="928662" y="3571876"/>
              <a:ext cx="1428760" cy="428628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方法三：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57488" y="3429000"/>
              <a:ext cx="45005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+mn-ea"/>
                  <a:ea typeface="+mn-ea"/>
                </a:rPr>
                <a:t> </a:t>
              </a:r>
              <a:r>
                <a:rPr lang="en-US" altLang="zh-CN" sz="2800" dirty="0" smtClean="0">
                  <a:latin typeface="宋体" panose="02010600030101010101" pitchFamily="2" charset="-122"/>
                </a:rPr>
                <a:t>60-20-20-20=0</a:t>
              </a:r>
            </a:p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 </a:t>
              </a:r>
              <a:r>
                <a:rPr lang="en-US" altLang="zh-CN" sz="2800" dirty="0" smtClean="0">
                  <a:latin typeface="宋体" panose="02010600030101010101" pitchFamily="2" charset="-122"/>
                </a:rPr>
                <a:t>60÷3=20</a:t>
              </a:r>
            </a:p>
            <a:p>
              <a:endParaRPr lang="zh-CN" altLang="en-US" sz="32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29"/>
          <p:cNvGrpSpPr/>
          <p:nvPr/>
        </p:nvGrpSpPr>
        <p:grpSpPr>
          <a:xfrm>
            <a:off x="1214414" y="4714884"/>
            <a:ext cx="6500858" cy="1446550"/>
            <a:chOff x="928662" y="4643446"/>
            <a:chExt cx="6500858" cy="1446550"/>
          </a:xfrm>
        </p:grpSpPr>
        <p:sp>
          <p:nvSpPr>
            <p:cNvPr id="24" name="圆角矩形 23"/>
            <p:cNvSpPr/>
            <p:nvPr/>
          </p:nvSpPr>
          <p:spPr>
            <a:xfrm>
              <a:off x="928662" y="4786322"/>
              <a:ext cx="1428760" cy="428628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方法四：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28926" y="4643446"/>
              <a:ext cx="45005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宋体" panose="02010600030101010101" pitchFamily="2" charset="-122"/>
                </a:rPr>
                <a:t>20+20+20=60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 </a:t>
              </a:r>
              <a:endParaRPr lang="en-US" altLang="zh-CN" sz="2800" dirty="0" smtClean="0">
                <a:latin typeface="宋体" panose="02010600030101010101" pitchFamily="2" charset="-122"/>
              </a:endParaRPr>
            </a:p>
            <a:p>
              <a:r>
                <a:rPr lang="en-US" altLang="zh-CN" sz="2800" dirty="0" smtClean="0">
                  <a:latin typeface="宋体" panose="02010600030101010101" pitchFamily="2" charset="-122"/>
                </a:rPr>
                <a:t>60÷3=20</a:t>
              </a:r>
            </a:p>
            <a:p>
              <a:endParaRPr lang="zh-CN" altLang="en-US" sz="32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857224" y="1500174"/>
            <a:ext cx="7929618" cy="1499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彩色手工纸平均分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给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人，每人可以分得多少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57422" y="3429000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÷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4=20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（张）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4357694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答：每人可以分得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张。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前凸弯带形 5"/>
          <p:cNvSpPr/>
          <p:nvPr/>
        </p:nvSpPr>
        <p:spPr>
          <a:xfrm>
            <a:off x="1000100" y="500042"/>
            <a:ext cx="1714512" cy="571504"/>
          </a:xfrm>
          <a:prstGeom prst="ellipseRibb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练习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857224" y="642918"/>
            <a:ext cx="2143140" cy="76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抢答题。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4286256"/>
            <a:ext cx="778674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根据前两组的规律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让学生猜一猜后面每一组算式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口算后说出算理。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164305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5÷5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1802" y="164305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4÷2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3504" y="164305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9÷3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00892" y="1643050"/>
            <a:ext cx="10134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8÷4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342900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50÷5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0364" y="3500438"/>
            <a:ext cx="17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40÷2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3504" y="3571876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 smtClean="0"/>
              <a:t>　　　</a:t>
            </a:r>
            <a:r>
              <a:rPr lang="en-US" u="sng" dirty="0" smtClean="0"/>
              <a:t> 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000892" y="3571876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 smtClean="0"/>
              <a:t>　　　</a:t>
            </a:r>
            <a:r>
              <a:rPr lang="en-US" u="sng" dirty="0" smtClean="0"/>
              <a:t> 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857356" y="3500438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071934" y="164305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072198" y="164305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858148" y="164305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857356" y="1643050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=1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143372" y="3500438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072066" y="342900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÷3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9454" y="342900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43636" y="3429000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8001024" y="3429000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00364" y="1428736"/>
            <a:ext cx="3314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÷3=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42"/>
          <p:cNvGrpSpPr/>
          <p:nvPr/>
        </p:nvGrpSpPr>
        <p:grpSpPr>
          <a:xfrm>
            <a:off x="928662" y="2214554"/>
            <a:ext cx="7500990" cy="2062103"/>
            <a:chOff x="928662" y="2214554"/>
            <a:chExt cx="7500990" cy="2062103"/>
          </a:xfrm>
        </p:grpSpPr>
        <p:sp>
          <p:nvSpPr>
            <p:cNvPr id="36" name="圆角矩形 35"/>
            <p:cNvSpPr/>
            <p:nvPr/>
          </p:nvSpPr>
          <p:spPr>
            <a:xfrm>
              <a:off x="928662" y="2357430"/>
              <a:ext cx="1428760" cy="42862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方法一：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000364" y="2214554"/>
              <a:ext cx="5429288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</a:rPr>
                <a:t>6</a:t>
              </a:r>
              <a:r>
                <a:rPr lang="zh-CN" altLang="en-US" sz="3200" dirty="0" smtClean="0">
                  <a:latin typeface="+mn-ea"/>
                </a:rPr>
                <a:t> ÷3=</a:t>
              </a:r>
              <a:r>
                <a:rPr lang="en-US" altLang="zh-CN" sz="3200" dirty="0" smtClean="0">
                  <a:latin typeface="+mn-ea"/>
                </a:rPr>
                <a:t>2</a:t>
              </a:r>
            </a:p>
            <a:p>
              <a:r>
                <a:rPr lang="en-US" altLang="zh-CN" sz="3200" dirty="0" smtClean="0">
                  <a:latin typeface="+mn-ea"/>
                </a:rPr>
                <a:t>600÷3=200</a:t>
              </a:r>
            </a:p>
            <a:p>
              <a:pPr algn="ctr"/>
              <a:endParaRPr lang="en-US" altLang="zh-CN" sz="3200" dirty="0" smtClean="0">
                <a:latin typeface="+mn-ea"/>
              </a:endParaRPr>
            </a:p>
            <a:p>
              <a:pPr algn="ctr"/>
              <a:endParaRPr lang="zh-CN" altLang="en-US" sz="3200" dirty="0" smtClean="0">
                <a:latin typeface="+mn-ea"/>
              </a:endParaRPr>
            </a:p>
          </p:txBody>
        </p:sp>
      </p:grpSp>
      <p:grpSp>
        <p:nvGrpSpPr>
          <p:cNvPr id="3" name="组合 43"/>
          <p:cNvGrpSpPr/>
          <p:nvPr/>
        </p:nvGrpSpPr>
        <p:grpSpPr>
          <a:xfrm>
            <a:off x="928662" y="3500438"/>
            <a:ext cx="6643702" cy="1077218"/>
            <a:chOff x="928662" y="3500438"/>
            <a:chExt cx="6643702" cy="1077218"/>
          </a:xfrm>
        </p:grpSpPr>
        <p:sp>
          <p:nvSpPr>
            <p:cNvPr id="38" name="矩形 37"/>
            <p:cNvSpPr/>
            <p:nvPr/>
          </p:nvSpPr>
          <p:spPr>
            <a:xfrm>
              <a:off x="3000364" y="3500438"/>
              <a:ext cx="4572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3200" dirty="0" smtClean="0">
                  <a:latin typeface="+mn-ea"/>
                </a:rPr>
                <a:t>200×3=600</a:t>
              </a:r>
            </a:p>
            <a:p>
              <a:r>
                <a:rPr lang="en-US" altLang="zh-CN" sz="3200" dirty="0" smtClean="0">
                  <a:latin typeface="+mn-ea"/>
                </a:rPr>
                <a:t>600÷3=200</a:t>
              </a:r>
              <a:endParaRPr lang="en-US" altLang="zh-CN" sz="3200" dirty="0">
                <a:latin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928662" y="3714752"/>
              <a:ext cx="1428760" cy="428628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方法二：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44"/>
          <p:cNvGrpSpPr/>
          <p:nvPr/>
        </p:nvGrpSpPr>
        <p:grpSpPr>
          <a:xfrm>
            <a:off x="857224" y="4714884"/>
            <a:ext cx="8072494" cy="1077218"/>
            <a:chOff x="857224" y="4786322"/>
            <a:chExt cx="8072494" cy="1077218"/>
          </a:xfrm>
        </p:grpSpPr>
        <p:sp>
          <p:nvSpPr>
            <p:cNvPr id="40" name="圆角矩形 39"/>
            <p:cNvSpPr/>
            <p:nvPr/>
          </p:nvSpPr>
          <p:spPr>
            <a:xfrm>
              <a:off x="857224" y="5000636"/>
              <a:ext cx="1428760" cy="42862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方法三：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786050" y="4786322"/>
              <a:ext cx="614366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宋体" panose="02010600030101010101" pitchFamily="2" charset="-122"/>
                </a:rPr>
                <a:t>把</a:t>
              </a:r>
              <a:r>
                <a:rPr lang="en-US" altLang="zh-CN" sz="3200" dirty="0" smtClean="0">
                  <a:latin typeface="宋体" panose="02010600030101010101" pitchFamily="2" charset="-122"/>
                </a:rPr>
                <a:t>600</a:t>
              </a:r>
              <a:r>
                <a:rPr lang="zh-CN" altLang="en-US" sz="3200" dirty="0" smtClean="0">
                  <a:latin typeface="宋体" panose="02010600030101010101" pitchFamily="2" charset="-122"/>
                </a:rPr>
                <a:t>看成“</a:t>
              </a:r>
              <a:r>
                <a:rPr lang="en-US" altLang="zh-CN" sz="3200" dirty="0" smtClean="0">
                  <a:latin typeface="宋体" panose="02010600030101010101" pitchFamily="2" charset="-122"/>
                </a:rPr>
                <a:t>6</a:t>
              </a:r>
              <a:r>
                <a:rPr lang="zh-CN" altLang="en-US" sz="3200" dirty="0" smtClean="0">
                  <a:latin typeface="宋体" panose="02010600030101010101" pitchFamily="2" charset="-122"/>
                </a:rPr>
                <a:t>个百”</a:t>
              </a:r>
              <a:r>
                <a:rPr lang="en-US" altLang="zh-CN" sz="3200" dirty="0" smtClean="0">
                  <a:latin typeface="宋体" panose="02010600030101010101" pitchFamily="2" charset="-122"/>
                </a:rPr>
                <a:t>,6</a:t>
              </a:r>
              <a:r>
                <a:rPr lang="zh-CN" altLang="en-US" sz="3200" dirty="0" smtClean="0">
                  <a:latin typeface="宋体" panose="02010600030101010101" pitchFamily="2" charset="-122"/>
                </a:rPr>
                <a:t>个百</a:t>
              </a:r>
              <a:r>
                <a:rPr lang="en-US" altLang="zh-CN" sz="3200" dirty="0" smtClean="0">
                  <a:latin typeface="宋体" panose="02010600030101010101" pitchFamily="2" charset="-122"/>
                </a:rPr>
                <a:t>÷3=2</a:t>
              </a:r>
              <a:r>
                <a:rPr lang="zh-CN" altLang="en-US" sz="3200" dirty="0" smtClean="0">
                  <a:latin typeface="宋体" panose="02010600030101010101" pitchFamily="2" charset="-122"/>
                </a:rPr>
                <a:t>个百</a:t>
              </a:r>
              <a:r>
                <a:rPr lang="en-US" altLang="zh-CN" sz="3200" dirty="0" smtClean="0">
                  <a:latin typeface="宋体" panose="02010600030101010101" pitchFamily="2" charset="-122"/>
                </a:rPr>
                <a:t>,2</a:t>
              </a:r>
              <a:r>
                <a:rPr lang="zh-CN" altLang="en-US" sz="3200" dirty="0" smtClean="0">
                  <a:latin typeface="宋体" panose="02010600030101010101" pitchFamily="2" charset="-122"/>
                </a:rPr>
                <a:t>个百也就是</a:t>
              </a:r>
              <a:r>
                <a:rPr lang="en-US" altLang="zh-CN" sz="3200" dirty="0" smtClean="0">
                  <a:latin typeface="宋体" panose="02010600030101010101" pitchFamily="2" charset="-122"/>
                </a:rPr>
                <a:t>200</a:t>
              </a:r>
              <a:r>
                <a:rPr lang="zh-CN" altLang="en-US" sz="3200" dirty="0" smtClean="0">
                  <a:latin typeface="宋体" panose="02010600030101010101" pitchFamily="2" charset="-122"/>
                </a:rPr>
                <a:t>。</a:t>
              </a: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4572000" y="1428736"/>
            <a:ext cx="178595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47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前凸弯带形 15"/>
          <p:cNvSpPr/>
          <p:nvPr/>
        </p:nvSpPr>
        <p:spPr>
          <a:xfrm>
            <a:off x="785786" y="642918"/>
            <a:ext cx="2643206" cy="500066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想一想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WPS 演示</Application>
  <PresentationFormat>全屏显示(4:3)</PresentationFormat>
  <Paragraphs>293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730</cp:revision>
  <dcterms:created xsi:type="dcterms:W3CDTF">2015-11-21T07:20:00Z</dcterms:created>
  <dcterms:modified xsi:type="dcterms:W3CDTF">2021-11-01T03:11:39Z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